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0"/>
  </p:notesMasterIdLst>
  <p:sldIdLst>
    <p:sldId id="256" r:id="rId2"/>
    <p:sldId id="356" r:id="rId3"/>
    <p:sldId id="258" r:id="rId4"/>
    <p:sldId id="358" r:id="rId5"/>
    <p:sldId id="359" r:id="rId6"/>
    <p:sldId id="360" r:id="rId7"/>
    <p:sldId id="361" r:id="rId8"/>
    <p:sldId id="262" r:id="rId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Poppins Medium" panose="020B0604020202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3" roundtripDataSignature="AMtx7miWpe8W9er7Zi6gbQVYpXmygPTH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FF"/>
    <a:srgbClr val="B071A7"/>
    <a:srgbClr val="9B4A8F"/>
    <a:srgbClr val="7E5278"/>
    <a:srgbClr val="070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0D62C-DCBE-4EE4-AB29-B99DC07497FC}">
  <a:tblStyle styleId="{D380D62C-DCBE-4EE4-AB29-B99DC07497F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CACCD1"/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E6E7EA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/>
    <p:restoredTop sz="94668"/>
  </p:normalViewPr>
  <p:slideViewPr>
    <p:cSldViewPr snapToGrid="0">
      <p:cViewPr varScale="1">
        <p:scale>
          <a:sx n="141" d="100"/>
          <a:sy n="141" d="100"/>
        </p:scale>
        <p:origin x="1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117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11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14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11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675F041D-59E2-1264-1EF7-8C29DD8D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>
            <a:extLst>
              <a:ext uri="{FF2B5EF4-FFF2-40B4-BE49-F238E27FC236}">
                <a16:creationId xmlns:a16="http://schemas.microsoft.com/office/drawing/2014/main" id="{88B81809-3595-4889-95C5-F78154849A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:notes">
            <a:extLst>
              <a:ext uri="{FF2B5EF4-FFF2-40B4-BE49-F238E27FC236}">
                <a16:creationId xmlns:a16="http://schemas.microsoft.com/office/drawing/2014/main" id="{8271C5BB-8DB8-7E2E-BB56-7A34606C5C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25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7600">
              <a:solidFill>
                <a:srgbClr val="A6B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1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219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6828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x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title"/>
          </p:nvPr>
        </p:nvSpPr>
        <p:spPr>
          <a:xfrm>
            <a:off x="4267200" y="1529249"/>
            <a:ext cx="4505401" cy="208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 Medium"/>
              <a:buNone/>
              <a:defRPr sz="5200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>
            <a:spLocks noGrp="1"/>
          </p:cNvSpPr>
          <p:nvPr>
            <p:ph type="pic" idx="2"/>
          </p:nvPr>
        </p:nvSpPr>
        <p:spPr>
          <a:xfrm>
            <a:off x="-19125" y="148"/>
            <a:ext cx="3656101" cy="5143503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6111222" y="4307524"/>
            <a:ext cx="441978" cy="45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14A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7600">
              <a:solidFill>
                <a:srgbClr val="A6B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56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Giulia Achler Mental Coach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23C0-94B1-4946-8C00-9A83340FC34F}" type="datetime1">
              <a:rPr lang="it-IT" smtClean="0"/>
              <a:t>16/01/25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30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3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7600">
              <a:solidFill>
                <a:srgbClr val="A6B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24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5332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2602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7600">
              <a:solidFill>
                <a:srgbClr val="A6B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88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7600">
              <a:solidFill>
                <a:srgbClr val="A6B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83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7600">
              <a:solidFill>
                <a:srgbClr val="A6B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09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9877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A2079-4A73-4865-B2FA-03EBF2725631}" type="datetimeFigureOut">
              <a:rPr lang="it-IT" smtClean="0"/>
              <a:t>16/01/25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67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8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"/>
          <p:cNvSpPr txBox="1">
            <a:spLocks noGrp="1"/>
          </p:cNvSpPr>
          <p:nvPr>
            <p:ph type="title"/>
          </p:nvPr>
        </p:nvSpPr>
        <p:spPr>
          <a:xfrm>
            <a:off x="3601522" y="2700670"/>
            <a:ext cx="5316908" cy="1640742"/>
          </a:xfrm>
          <a:prstGeom prst="rect">
            <a:avLst/>
          </a:prstGeom>
          <a:noFill/>
          <a:ln w="57150" cap="flat" cmpd="sng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26670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1111"/>
              <a:buFont typeface="Century Gothic"/>
              <a:buNone/>
            </a:pPr>
            <a:r>
              <a:rPr lang="it-IT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JOURNAL – DIARIO DI APPRENDIMENTO</a:t>
            </a:r>
            <a:endParaRPr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Google Shape;202;p1"/>
          <p:cNvSpPr/>
          <p:nvPr/>
        </p:nvSpPr>
        <p:spPr>
          <a:xfrm>
            <a:off x="-2384" y="0"/>
            <a:ext cx="3053196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1" descr="Immagin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7320" y="109010"/>
            <a:ext cx="2319429" cy="48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" descr="Picture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3727" y="30569"/>
            <a:ext cx="997036" cy="908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"/>
          <p:cNvSpPr txBox="1"/>
          <p:nvPr/>
        </p:nvSpPr>
        <p:spPr>
          <a:xfrm>
            <a:off x="3601521" y="514351"/>
            <a:ext cx="5267841" cy="281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Progetto LE EMOZIONI PARLANO 2</a:t>
            </a:r>
            <a:br>
              <a:rPr lang="en-US" sz="2000" b="1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</a:br>
            <a:r>
              <a:rPr lang="en-US" sz="2000" b="1" i="0" u="none" strike="noStrike" cap="none" dirty="0" err="1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volto</a:t>
            </a:r>
            <a:r>
              <a:rPr lang="en-US" sz="2000" b="1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b="1" i="0" u="none" strike="noStrike" cap="none" dirty="0" err="1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alla</a:t>
            </a:r>
            <a:r>
              <a:rPr lang="en-US" sz="2000" b="1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b="1" i="0" u="none" strike="noStrike" cap="none" dirty="0" err="1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Prevenzione</a:t>
            </a:r>
            <a:r>
              <a:rPr lang="en-US" sz="2000" b="1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 e </a:t>
            </a:r>
            <a:r>
              <a:rPr lang="en-US" sz="2000" b="1" i="0" u="none" strike="noStrike" cap="none" dirty="0" err="1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contrasto</a:t>
            </a:r>
            <a:r>
              <a:rPr lang="en-US" sz="2000" b="1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b="1" i="0" u="none" strike="noStrike" cap="none" dirty="0" err="1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all'analfabetismo</a:t>
            </a:r>
            <a:r>
              <a:rPr lang="en-US" sz="2000" b="1" i="0" u="none" strike="noStrike" cap="none" dirty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b="1" i="0" u="none" strike="noStrike" cap="none" dirty="0" err="1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emotivo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" descr="Immagine 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1313" y="0"/>
            <a:ext cx="714378" cy="10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Blocco di appunti e penna sulla scrivania">
            <a:extLst>
              <a:ext uri="{FF2B5EF4-FFF2-40B4-BE49-F238E27FC236}">
                <a16:creationId xmlns:a16="http://schemas.microsoft.com/office/drawing/2014/main" id="{A7D6415C-48DB-0C2D-6AC1-BEDD44BEC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48" y="0"/>
            <a:ext cx="331824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3164DAF8-31E7-7BFE-8728-A58289E4A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">
            <a:extLst>
              <a:ext uri="{FF2B5EF4-FFF2-40B4-BE49-F238E27FC236}">
                <a16:creationId xmlns:a16="http://schemas.microsoft.com/office/drawing/2014/main" id="{2004F077-1589-7ECE-3CF5-EB718744F277}"/>
              </a:ext>
            </a:extLst>
          </p:cNvPr>
          <p:cNvSpPr/>
          <p:nvPr/>
        </p:nvSpPr>
        <p:spPr>
          <a:xfrm>
            <a:off x="0" y="0"/>
            <a:ext cx="3053196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it-IT" sz="3600" b="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rPr>
              <a:t>COSA E’ E COME </a:t>
            </a:r>
            <a:r>
              <a:rPr lang="it-IT" sz="3600" dirty="0">
                <a:latin typeface="Century Gothic"/>
                <a:ea typeface="Century Gothic"/>
                <a:cs typeface="Century Gothic"/>
                <a:sym typeface="Century Gothic"/>
              </a:rPr>
              <a:t>SI UTILIZZA </a:t>
            </a:r>
            <a:br>
              <a:rPr lang="it-IT" sz="3600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it-IT" sz="3600" dirty="0">
                <a:latin typeface="Century Gothic"/>
                <a:ea typeface="Century Gothic"/>
                <a:cs typeface="Century Gothic"/>
                <a:sym typeface="Century Gothic"/>
              </a:rPr>
              <a:t>IL L.J. o DDA  </a:t>
            </a:r>
            <a:endParaRPr sz="3600" b="0" i="0" u="none" strike="noStrike" cap="none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9A71C88-A3A3-9125-ED80-90183E71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14" y="1529249"/>
            <a:ext cx="5812324" cy="2085002"/>
          </a:xfrm>
        </p:spPr>
        <p:txBody>
          <a:bodyPr>
            <a:normAutofit fontScale="90000"/>
          </a:bodyPr>
          <a:lstStyle/>
          <a:p>
            <a:pPr marL="12700" marR="472440" algn="ctr">
              <a:lnSpc>
                <a:spcPct val="99700"/>
              </a:lnSpc>
              <a:spcBef>
                <a:spcPts val="110"/>
              </a:spcBef>
            </a:pPr>
            <a:br>
              <a:rPr lang="it-IT" sz="1800" spc="-265" dirty="0">
                <a:latin typeface="Arial MT"/>
                <a:cs typeface="Arial MT"/>
              </a:rPr>
            </a:br>
            <a:br>
              <a:rPr lang="it-IT" sz="1800" spc="-265" dirty="0">
                <a:latin typeface="Arial MT"/>
                <a:cs typeface="Arial MT"/>
              </a:rPr>
            </a:br>
            <a:r>
              <a:rPr lang="it-IT" sz="2200" spc="-265" dirty="0">
                <a:latin typeface="Arial MT"/>
                <a:cs typeface="Arial MT"/>
              </a:rPr>
              <a:t>-  </a:t>
            </a:r>
            <a:r>
              <a:rPr lang="it-IT" sz="2200" spc="-40" dirty="0">
                <a:latin typeface="Arial MT"/>
                <a:cs typeface="Arial MT"/>
              </a:rPr>
              <a:t>Learning Journal (LJ) o Diario di apprendimento (DDA) </a:t>
            </a:r>
            <a:br>
              <a:rPr lang="it-IT" sz="2200" spc="-40" dirty="0">
                <a:latin typeface="Arial MT"/>
                <a:cs typeface="Arial MT"/>
              </a:rPr>
            </a:br>
            <a:br>
              <a:rPr lang="it-IT" sz="2200" spc="-40" dirty="0">
                <a:latin typeface="Arial MT"/>
                <a:cs typeface="Arial MT"/>
              </a:rPr>
            </a:br>
            <a:r>
              <a:rPr lang="it-IT" sz="2200" spc="-40" dirty="0">
                <a:latin typeface="Arial MT"/>
                <a:cs typeface="Arial MT"/>
              </a:rPr>
              <a:t>- Strumento metacognitivo </a:t>
            </a:r>
            <a:r>
              <a:rPr lang="it-IT" sz="2200" spc="-40" dirty="0">
                <a:latin typeface="Arial MT"/>
                <a:cs typeface="Arial MT"/>
                <a:sym typeface="Wingdings" pitchFamily="2" charset="2"/>
              </a:rPr>
              <a:t> apprendimento consapevole, rafforzamento attività riflessiva, progressi consapevoli</a:t>
            </a:r>
            <a:br>
              <a:rPr lang="it-IT" sz="2200" spc="-40" dirty="0">
                <a:latin typeface="Arial MT"/>
                <a:cs typeface="Arial MT"/>
                <a:sym typeface="Wingdings" pitchFamily="2" charset="2"/>
              </a:rPr>
            </a:br>
            <a:br>
              <a:rPr lang="it-IT" sz="2200" spc="-40" dirty="0">
                <a:latin typeface="Arial MT"/>
                <a:cs typeface="Arial MT"/>
                <a:sym typeface="Wingdings" pitchFamily="2" charset="2"/>
              </a:rPr>
            </a:br>
            <a:r>
              <a:rPr lang="it-IT" sz="2200" spc="-40" dirty="0">
                <a:latin typeface="Arial MT"/>
                <a:cs typeface="Arial MT"/>
                <a:sym typeface="Wingdings" pitchFamily="2" charset="2"/>
              </a:rPr>
              <a:t>- Si </a:t>
            </a:r>
            <a:r>
              <a:rPr lang="it-IT" sz="2200" spc="-25" dirty="0">
                <a:latin typeface="Arial MT"/>
                <a:cs typeface="Arial MT"/>
              </a:rPr>
              <a:t>prende</a:t>
            </a:r>
            <a:r>
              <a:rPr lang="it-IT" sz="2200" spc="-95" dirty="0">
                <a:latin typeface="Arial MT"/>
                <a:cs typeface="Arial MT"/>
              </a:rPr>
              <a:t> </a:t>
            </a:r>
            <a:r>
              <a:rPr lang="it-IT" sz="2200" spc="-10" dirty="0">
                <a:latin typeface="Arial MT"/>
                <a:cs typeface="Arial MT"/>
              </a:rPr>
              <a:t>nota</a:t>
            </a:r>
            <a:r>
              <a:rPr lang="it-IT" sz="2200" spc="-65" dirty="0">
                <a:latin typeface="Arial MT"/>
                <a:cs typeface="Arial MT"/>
              </a:rPr>
              <a:t> </a:t>
            </a:r>
            <a:r>
              <a:rPr lang="it-IT" sz="2200" spc="-10" dirty="0">
                <a:latin typeface="Arial MT"/>
                <a:cs typeface="Arial MT"/>
              </a:rPr>
              <a:t>dei contenuti appresi, della azioni </a:t>
            </a:r>
            <a:r>
              <a:rPr lang="it-IT" sz="2200" dirty="0">
                <a:latin typeface="Arial MT"/>
                <a:cs typeface="Arial MT"/>
              </a:rPr>
              <a:t>compiute</a:t>
            </a:r>
            <a:r>
              <a:rPr lang="it-IT" sz="2200" spc="-70" dirty="0">
                <a:latin typeface="Arial MT"/>
                <a:cs typeface="Arial MT"/>
              </a:rPr>
              <a:t>, </a:t>
            </a:r>
            <a:r>
              <a:rPr lang="it-IT" sz="2200" spc="-10" dirty="0">
                <a:latin typeface="Arial MT"/>
                <a:cs typeface="Arial MT"/>
              </a:rPr>
              <a:t>delle</a:t>
            </a:r>
            <a:r>
              <a:rPr lang="it-IT" sz="2200" spc="-70" dirty="0">
                <a:latin typeface="Arial MT"/>
                <a:cs typeface="Arial MT"/>
              </a:rPr>
              <a:t> </a:t>
            </a:r>
            <a:r>
              <a:rPr lang="it-IT" sz="2200" spc="-20" dirty="0">
                <a:latin typeface="Arial MT"/>
                <a:cs typeface="Arial MT"/>
              </a:rPr>
              <a:t>riflessioni</a:t>
            </a:r>
            <a:r>
              <a:rPr lang="it-IT" sz="2200" spc="-65" dirty="0">
                <a:latin typeface="Arial MT"/>
                <a:cs typeface="Arial MT"/>
              </a:rPr>
              <a:t> / emozioni </a:t>
            </a:r>
            <a:r>
              <a:rPr lang="it-IT" sz="2200" spc="-35" dirty="0">
                <a:latin typeface="Arial MT"/>
                <a:cs typeface="Arial MT"/>
              </a:rPr>
              <a:t>che</a:t>
            </a:r>
            <a:r>
              <a:rPr lang="it-IT" sz="2200" spc="-70" dirty="0">
                <a:latin typeface="Arial MT"/>
                <a:cs typeface="Arial MT"/>
              </a:rPr>
              <a:t> </a:t>
            </a:r>
            <a:r>
              <a:rPr lang="it-IT" sz="2200" spc="-25" dirty="0">
                <a:latin typeface="Arial MT"/>
                <a:cs typeface="Arial MT"/>
              </a:rPr>
              <a:t>li </a:t>
            </a:r>
            <a:r>
              <a:rPr lang="it-IT" sz="2200" spc="-40" dirty="0">
                <a:latin typeface="Arial MT"/>
                <a:cs typeface="Arial MT"/>
              </a:rPr>
              <a:t>accompagnano,</a:t>
            </a:r>
            <a:r>
              <a:rPr lang="it-IT" sz="2200" spc="-95" dirty="0">
                <a:latin typeface="Arial MT"/>
                <a:cs typeface="Arial MT"/>
              </a:rPr>
              <a:t> dei comportamenti che innescano i processi di apprendimento</a:t>
            </a:r>
            <a:br>
              <a:rPr lang="it-IT" sz="1800" spc="-95" dirty="0">
                <a:latin typeface="Arial MT"/>
                <a:cs typeface="Arial MT"/>
              </a:rPr>
            </a:br>
            <a:endParaRPr lang="it-IT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02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2325" y="1133538"/>
            <a:ext cx="1971675" cy="9525"/>
          </a:xfrm>
          <a:custGeom>
            <a:avLst/>
            <a:gdLst/>
            <a:ahLst/>
            <a:cxnLst/>
            <a:rect l="l" t="t" r="r" b="b"/>
            <a:pathLst>
              <a:path w="1971675" h="9525">
                <a:moveTo>
                  <a:pt x="0" y="9525"/>
                </a:moveTo>
                <a:lnTo>
                  <a:pt x="1971675" y="9525"/>
                </a:lnTo>
                <a:lnTo>
                  <a:pt x="1971675" y="0"/>
                </a:lnTo>
                <a:lnTo>
                  <a:pt x="0" y="0"/>
                </a:lnTo>
                <a:lnTo>
                  <a:pt x="0" y="95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924925" y="4837429"/>
            <a:ext cx="9461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50" dirty="0">
                <a:solidFill>
                  <a:srgbClr val="1D1D1B"/>
                </a:solidFill>
                <a:latin typeface="Cambria"/>
                <a:cs typeface="Cambria"/>
              </a:rPr>
              <a:t>3</a:t>
            </a:r>
            <a:endParaRPr sz="950">
              <a:latin typeface="Cambria"/>
              <a:cs typeface="Cambr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93943" y="291116"/>
            <a:ext cx="5791200" cy="594478"/>
            <a:chOff x="1381125" y="628650"/>
            <a:chExt cx="5791200" cy="809625"/>
          </a:xfrm>
        </p:grpSpPr>
        <p:sp>
          <p:nvSpPr>
            <p:cNvPr id="15" name="object 15"/>
            <p:cNvSpPr/>
            <p:nvPr/>
          </p:nvSpPr>
          <p:spPr>
            <a:xfrm>
              <a:off x="1381125" y="628650"/>
              <a:ext cx="5791200" cy="809625"/>
            </a:xfrm>
            <a:custGeom>
              <a:avLst/>
              <a:gdLst/>
              <a:ahLst/>
              <a:cxnLst/>
              <a:rect l="l" t="t" r="r" b="b"/>
              <a:pathLst>
                <a:path w="5791200" h="809625">
                  <a:moveTo>
                    <a:pt x="5791200" y="0"/>
                  </a:moveTo>
                  <a:lnTo>
                    <a:pt x="0" y="0"/>
                  </a:lnTo>
                  <a:lnTo>
                    <a:pt x="0" y="809625"/>
                  </a:lnTo>
                  <a:lnTo>
                    <a:pt x="5791200" y="809625"/>
                  </a:lnTo>
                  <a:lnTo>
                    <a:pt x="57912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2692" y="712469"/>
              <a:ext cx="2748280" cy="323850"/>
            </a:xfrm>
            <a:custGeom>
              <a:avLst/>
              <a:gdLst/>
              <a:ahLst/>
              <a:cxnLst/>
              <a:rect l="l" t="t" r="r" b="b"/>
              <a:pathLst>
                <a:path w="2748279" h="323850">
                  <a:moveTo>
                    <a:pt x="2748026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2748026" y="323850"/>
                  </a:lnTo>
                  <a:lnTo>
                    <a:pt x="2748026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Immagine 24" descr="Persona che scrive su un blocco appunti">
            <a:extLst>
              <a:ext uri="{FF2B5EF4-FFF2-40B4-BE49-F238E27FC236}">
                <a16:creationId xmlns:a16="http://schemas.microsoft.com/office/drawing/2014/main" id="{A5FDD254-4743-F118-3001-4E9734507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49" y="161325"/>
            <a:ext cx="2662725" cy="177603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F86668F-DFD6-97AC-5DE9-D85226618E7C}"/>
              </a:ext>
            </a:extLst>
          </p:cNvPr>
          <p:cNvSpPr txBox="1"/>
          <p:nvPr/>
        </p:nvSpPr>
        <p:spPr>
          <a:xfrm>
            <a:off x="992372" y="2034363"/>
            <a:ext cx="2243470" cy="295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E00213-BE1C-AA7D-5095-806E750C87EC}"/>
              </a:ext>
            </a:extLst>
          </p:cNvPr>
          <p:cNvSpPr txBox="1"/>
          <p:nvPr/>
        </p:nvSpPr>
        <p:spPr>
          <a:xfrm>
            <a:off x="1144772" y="2186763"/>
            <a:ext cx="2243470" cy="295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2B2F3EA-0A76-8A4F-95F0-C7D54DED9ABA}"/>
              </a:ext>
            </a:extLst>
          </p:cNvPr>
          <p:cNvSpPr txBox="1"/>
          <p:nvPr/>
        </p:nvSpPr>
        <p:spPr>
          <a:xfrm>
            <a:off x="271292" y="1634720"/>
            <a:ext cx="2445302" cy="2852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46735" marR="168275">
              <a:lnSpc>
                <a:spcPct val="100000"/>
              </a:lnSpc>
            </a:pPr>
            <a:r>
              <a:rPr lang="it-IT" b="1" spc="-20" dirty="0">
                <a:latin typeface="Arial MT"/>
                <a:cs typeface="Arial MT"/>
              </a:rPr>
              <a:t>Il verbale </a:t>
            </a:r>
            <a:r>
              <a:rPr lang="it-IT" spc="-20" dirty="0">
                <a:latin typeface="Arial MT"/>
                <a:cs typeface="Arial MT"/>
              </a:rPr>
              <a:t>(cosa si fa durante la lezione): </a:t>
            </a:r>
            <a:r>
              <a:rPr lang="it-IT" sz="1800" spc="-20" dirty="0">
                <a:latin typeface="Arial MT"/>
                <a:cs typeface="Arial MT"/>
              </a:rPr>
              <a:t>argomenti</a:t>
            </a:r>
            <a:r>
              <a:rPr lang="it-IT" sz="1800" spc="-10" dirty="0">
                <a:latin typeface="Arial MT"/>
                <a:cs typeface="Arial MT"/>
              </a:rPr>
              <a:t>, </a:t>
            </a:r>
            <a:r>
              <a:rPr lang="it-IT" sz="1800" dirty="0">
                <a:latin typeface="Arial MT"/>
                <a:cs typeface="Arial MT"/>
              </a:rPr>
              <a:t>obiettivi,</a:t>
            </a:r>
            <a:r>
              <a:rPr lang="it-IT" sz="1800" spc="-90" dirty="0">
                <a:latin typeface="Arial MT"/>
                <a:cs typeface="Arial MT"/>
              </a:rPr>
              <a:t> </a:t>
            </a:r>
            <a:r>
              <a:rPr lang="it-IT" sz="1800" spc="-20" dirty="0">
                <a:latin typeface="Arial MT"/>
                <a:cs typeface="Arial MT"/>
              </a:rPr>
              <a:t>materiali forniti,</a:t>
            </a:r>
            <a:r>
              <a:rPr lang="it-IT" sz="1800" spc="-5" dirty="0">
                <a:latin typeface="Arial MT"/>
                <a:cs typeface="Arial MT"/>
              </a:rPr>
              <a:t> </a:t>
            </a:r>
            <a:r>
              <a:rPr lang="it-IT" sz="1800" spc="-20" dirty="0">
                <a:latin typeface="Arial MT"/>
                <a:cs typeface="Arial MT"/>
              </a:rPr>
              <a:t>fonti </a:t>
            </a:r>
            <a:r>
              <a:rPr lang="it-IT" sz="1800" dirty="0">
                <a:latin typeface="Arial MT"/>
                <a:cs typeface="Arial MT"/>
              </a:rPr>
              <a:t>di</a:t>
            </a:r>
            <a:r>
              <a:rPr lang="it-IT" sz="1800" spc="-85" dirty="0">
                <a:latin typeface="Arial MT"/>
                <a:cs typeface="Arial MT"/>
              </a:rPr>
              <a:t> </a:t>
            </a:r>
            <a:r>
              <a:rPr lang="it-IT" sz="1800" spc="-10" dirty="0">
                <a:latin typeface="Arial MT"/>
                <a:cs typeface="Arial MT"/>
              </a:rPr>
              <a:t>studio,</a:t>
            </a:r>
            <a:r>
              <a:rPr lang="it-IT" sz="1800" spc="-35" dirty="0">
                <a:latin typeface="Arial MT"/>
                <a:cs typeface="Arial MT"/>
              </a:rPr>
              <a:t> </a:t>
            </a:r>
            <a:r>
              <a:rPr lang="it-IT" sz="1800" spc="-10" dirty="0">
                <a:latin typeface="Arial MT"/>
                <a:cs typeface="Arial MT"/>
              </a:rPr>
              <a:t>attività ecc.)</a:t>
            </a:r>
          </a:p>
          <a:p>
            <a:pPr marL="546735" marR="168275">
              <a:lnSpc>
                <a:spcPct val="100000"/>
              </a:lnSpc>
            </a:pPr>
            <a:endParaRPr lang="it-IT" sz="1800" spc="-10" dirty="0">
              <a:latin typeface="Arial MT"/>
              <a:cs typeface="Arial MT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DC22536-5EB9-96C8-C24A-9A13865B80B0}"/>
              </a:ext>
            </a:extLst>
          </p:cNvPr>
          <p:cNvSpPr txBox="1"/>
          <p:nvPr/>
        </p:nvSpPr>
        <p:spPr>
          <a:xfrm>
            <a:off x="3160177" y="1633903"/>
            <a:ext cx="2662725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46735" marR="168275"/>
            <a:r>
              <a:rPr lang="it-IT" sz="1800" b="1" spc="-10" dirty="0">
                <a:latin typeface="Arial MT"/>
                <a:cs typeface="Arial MT"/>
              </a:rPr>
              <a:t>Le domande guida sull’incontro e sui processi di apprendimento </a:t>
            </a:r>
            <a:r>
              <a:rPr lang="it-IT" sz="1800" spc="-10" dirty="0">
                <a:latin typeface="Arial MT"/>
                <a:cs typeface="Arial MT"/>
              </a:rPr>
              <a:t>(livello di interesse, novità, difficoltà, emozioni, motivazione, problemi</a:t>
            </a:r>
            <a:r>
              <a:rPr lang="it-IT" sz="1800" spc="-45" dirty="0">
                <a:latin typeface="Arial MT"/>
                <a:cs typeface="Arial MT"/>
              </a:rPr>
              <a:t>)</a:t>
            </a:r>
            <a:endParaRPr lang="it-IT" sz="1800" dirty="0">
              <a:latin typeface="Arial MT"/>
              <a:cs typeface="Arial MT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4E6BB14-32AA-929B-4B2C-16F02D51E7DD}"/>
              </a:ext>
            </a:extLst>
          </p:cNvPr>
          <p:cNvSpPr txBox="1"/>
          <p:nvPr/>
        </p:nvSpPr>
        <p:spPr>
          <a:xfrm>
            <a:off x="992372" y="295967"/>
            <a:ext cx="579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spc="-25" dirty="0">
                <a:latin typeface="+mj-lt"/>
                <a:ea typeface="+mj-ea"/>
                <a:cs typeface="+mj-cs"/>
              </a:rPr>
              <a:t>LJ: ORGANIZZAZIONE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EF677C5-D6D8-A096-4281-ECDE7A52A394}"/>
              </a:ext>
            </a:extLst>
          </p:cNvPr>
          <p:cNvSpPr txBox="1"/>
          <p:nvPr/>
        </p:nvSpPr>
        <p:spPr>
          <a:xfrm>
            <a:off x="6316633" y="1633903"/>
            <a:ext cx="247295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46735" marR="168275">
              <a:lnSpc>
                <a:spcPct val="100000"/>
              </a:lnSpc>
            </a:pPr>
            <a:r>
              <a:rPr lang="it-IT" b="1" spc="-20" dirty="0">
                <a:latin typeface="Arial MT"/>
                <a:cs typeface="Arial MT"/>
              </a:rPr>
              <a:t>P</a:t>
            </a:r>
            <a:r>
              <a:rPr lang="it-IT" sz="1800" b="1" spc="-20" dirty="0">
                <a:latin typeface="Arial MT"/>
                <a:cs typeface="Arial MT"/>
              </a:rPr>
              <a:t>iano d’azione </a:t>
            </a:r>
            <a:r>
              <a:rPr lang="it-IT" spc="-20" dirty="0">
                <a:latin typeface="Arial MT"/>
                <a:cs typeface="Arial MT"/>
              </a:rPr>
              <a:t>(azioni da inserire nella mia attività di docente</a:t>
            </a:r>
            <a:r>
              <a:rPr lang="it-IT" sz="1800" spc="-10" dirty="0">
                <a:latin typeface="Arial MT"/>
                <a:cs typeface="Arial MT"/>
              </a:rPr>
              <a:t>)</a:t>
            </a:r>
          </a:p>
          <a:p>
            <a:pPr marL="546735" marR="168275">
              <a:lnSpc>
                <a:spcPct val="100000"/>
              </a:lnSpc>
            </a:pPr>
            <a:endParaRPr lang="it-IT" sz="1800" spc="-1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1125" y="476250"/>
            <a:ext cx="7762875" cy="962025"/>
            <a:chOff x="1381125" y="476250"/>
            <a:chExt cx="7762875" cy="962025"/>
          </a:xfrm>
        </p:grpSpPr>
        <p:sp>
          <p:nvSpPr>
            <p:cNvPr id="3" name="object 3"/>
            <p:cNvSpPr/>
            <p:nvPr/>
          </p:nvSpPr>
          <p:spPr>
            <a:xfrm>
              <a:off x="7458075" y="1133538"/>
              <a:ext cx="1685925" cy="9525"/>
            </a:xfrm>
            <a:custGeom>
              <a:avLst/>
              <a:gdLst/>
              <a:ahLst/>
              <a:cxnLst/>
              <a:rect l="l" t="t" r="r" b="b"/>
              <a:pathLst>
                <a:path w="1685925" h="9525">
                  <a:moveTo>
                    <a:pt x="0" y="9525"/>
                  </a:moveTo>
                  <a:lnTo>
                    <a:pt x="1685925" y="9525"/>
                  </a:lnTo>
                  <a:lnTo>
                    <a:pt x="1685925" y="0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81125" y="476250"/>
              <a:ext cx="6076950" cy="962025"/>
            </a:xfrm>
            <a:custGeom>
              <a:avLst/>
              <a:gdLst/>
              <a:ahLst/>
              <a:cxnLst/>
              <a:rect l="l" t="t" r="r" b="b"/>
              <a:pathLst>
                <a:path w="6076950" h="962025">
                  <a:moveTo>
                    <a:pt x="6076950" y="0"/>
                  </a:moveTo>
                  <a:lnTo>
                    <a:pt x="0" y="0"/>
                  </a:lnTo>
                  <a:lnTo>
                    <a:pt x="0" y="962025"/>
                  </a:lnTo>
                  <a:lnTo>
                    <a:pt x="6076950" y="962025"/>
                  </a:lnTo>
                  <a:lnTo>
                    <a:pt x="60769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2692" y="484886"/>
              <a:ext cx="2748280" cy="323850"/>
            </a:xfrm>
            <a:custGeom>
              <a:avLst/>
              <a:gdLst/>
              <a:ahLst/>
              <a:cxnLst/>
              <a:rect l="l" t="t" r="r" b="b"/>
              <a:pathLst>
                <a:path w="2748279" h="323850">
                  <a:moveTo>
                    <a:pt x="2748026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2748026" y="323850"/>
                  </a:lnTo>
                  <a:lnTo>
                    <a:pt x="2748026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928100" y="4837429"/>
            <a:ext cx="9271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50" dirty="0">
                <a:solidFill>
                  <a:srgbClr val="1D1D1B"/>
                </a:solidFill>
                <a:latin typeface="Cambria"/>
                <a:cs typeface="Cambria"/>
              </a:rPr>
              <a:t>4</a:t>
            </a:r>
            <a:endParaRPr sz="95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1125" y="476250"/>
            <a:ext cx="607695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215265"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latin typeface="+mj-lt"/>
                <a:ea typeface="+mj-ea"/>
                <a:cs typeface="+mj-cs"/>
              </a:rPr>
              <a:t>LEARNING JOURNAL</a:t>
            </a:r>
            <a:r>
              <a:rPr lang="it-IT" sz="2800" b="1" spc="-25" dirty="0">
                <a:latin typeface="+mj-lt"/>
                <a:ea typeface="+mj-ea"/>
                <a:cs typeface="+mj-cs"/>
              </a:rPr>
              <a:t>: </a:t>
            </a:r>
            <a:br>
              <a:rPr lang="it-IT" sz="2800" b="1" spc="-25" dirty="0">
                <a:latin typeface="+mj-lt"/>
                <a:ea typeface="+mj-ea"/>
                <a:cs typeface="+mj-cs"/>
              </a:rPr>
            </a:br>
            <a:r>
              <a:rPr sz="2800" b="1" spc="-25" dirty="0">
                <a:latin typeface="+mj-lt"/>
                <a:ea typeface="+mj-ea"/>
                <a:cs typeface="+mj-cs"/>
              </a:rPr>
              <a:t>MODELLO PER LA COMPILAZIONE</a:t>
            </a:r>
          </a:p>
        </p:txBody>
      </p:sp>
      <p:sp>
        <p:nvSpPr>
          <p:cNvPr id="10" name="object 10"/>
          <p:cNvSpPr/>
          <p:nvPr/>
        </p:nvSpPr>
        <p:spPr>
          <a:xfrm>
            <a:off x="766763" y="1652587"/>
            <a:ext cx="7567112" cy="2928938"/>
          </a:xfrm>
          <a:custGeom>
            <a:avLst/>
            <a:gdLst/>
            <a:ahLst/>
            <a:cxnLst/>
            <a:rect l="l" t="t" r="r" b="b"/>
            <a:pathLst>
              <a:path w="7915275" h="3124200">
                <a:moveTo>
                  <a:pt x="0" y="3124200"/>
                </a:moveTo>
                <a:lnTo>
                  <a:pt x="7915275" y="3124200"/>
                </a:lnTo>
                <a:lnTo>
                  <a:pt x="7915275" y="0"/>
                </a:lnTo>
                <a:lnTo>
                  <a:pt x="0" y="0"/>
                </a:lnTo>
                <a:lnTo>
                  <a:pt x="0" y="3124200"/>
                </a:lnTo>
                <a:close/>
              </a:path>
            </a:pathLst>
          </a:custGeom>
          <a:ln w="9525">
            <a:solidFill>
              <a:srgbClr val="3981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93628" y="2008136"/>
            <a:ext cx="6251944" cy="2152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8890" rIns="0" bIns="0" rtlCol="0">
            <a:spAutoFit/>
          </a:bodyPr>
          <a:lstStyle/>
          <a:p>
            <a:pPr marL="12700" marR="5080" indent="-1270" algn="ctr">
              <a:lnSpc>
                <a:spcPct val="115900"/>
              </a:lnSpc>
              <a:spcBef>
                <a:spcPts val="70"/>
              </a:spcBef>
            </a:pPr>
            <a:r>
              <a:rPr sz="2400" dirty="0">
                <a:latin typeface="Arial"/>
                <a:cs typeface="Arial"/>
              </a:rPr>
              <a:t>Learning Journal di: Nome </a:t>
            </a:r>
            <a:r>
              <a:rPr sz="2400" dirty="0" err="1">
                <a:latin typeface="Arial"/>
                <a:cs typeface="Arial"/>
              </a:rPr>
              <a:t>Cognome</a:t>
            </a:r>
            <a:br>
              <a:rPr lang="it-IT" sz="2400" dirty="0">
                <a:latin typeface="Arial"/>
                <a:cs typeface="Arial"/>
              </a:rPr>
            </a:br>
            <a:r>
              <a:rPr lang="it-IT" sz="2400" dirty="0">
                <a:latin typeface="Arial"/>
                <a:cs typeface="Arial"/>
              </a:rPr>
              <a:t>Modulo ………..</a:t>
            </a:r>
          </a:p>
          <a:p>
            <a:pPr marL="12700" marR="5080" indent="-1270" algn="ctr">
              <a:lnSpc>
                <a:spcPct val="115900"/>
              </a:lnSpc>
              <a:spcBef>
                <a:spcPts val="70"/>
              </a:spcBef>
            </a:pPr>
            <a:r>
              <a:rPr lang="it-IT" sz="2400" dirty="0">
                <a:latin typeface="Arial"/>
                <a:cs typeface="Arial"/>
              </a:rPr>
              <a:t>Docente </a:t>
            </a:r>
            <a:r>
              <a:rPr sz="2400" dirty="0">
                <a:latin typeface="Arial"/>
                <a:cs typeface="Arial"/>
              </a:rPr>
              <a:t>……………………. </a:t>
            </a:r>
            <a:endParaRPr lang="it-IT" sz="2400" dirty="0">
              <a:latin typeface="Arial"/>
              <a:cs typeface="Arial"/>
            </a:endParaRPr>
          </a:p>
          <a:p>
            <a:pPr marL="12700" marR="5080" indent="-1270" algn="ctr">
              <a:lnSpc>
                <a:spcPct val="115900"/>
              </a:lnSpc>
              <a:spcBef>
                <a:spcPts val="70"/>
              </a:spcBef>
            </a:pPr>
            <a:r>
              <a:rPr lang="it-IT" sz="2400" dirty="0">
                <a:latin typeface="Arial"/>
                <a:cs typeface="Arial"/>
              </a:rPr>
              <a:t>Incontro n. …..</a:t>
            </a:r>
          </a:p>
          <a:p>
            <a:pPr marL="12700" marR="5080" indent="-1270" algn="ctr">
              <a:lnSpc>
                <a:spcPct val="115900"/>
              </a:lnSpc>
              <a:spcBef>
                <a:spcPts val="70"/>
              </a:spcBef>
            </a:pPr>
            <a:r>
              <a:rPr lang="it-IT" sz="2400" dirty="0">
                <a:latin typeface="Arial"/>
                <a:cs typeface="Arial"/>
              </a:rPr>
              <a:t>Data</a:t>
            </a:r>
            <a:r>
              <a:rPr sz="2400" dirty="0">
                <a:latin typeface="Arial"/>
                <a:cs typeface="Arial"/>
              </a:rPr>
              <a:t> ……………………..</a:t>
            </a:r>
          </a:p>
        </p:txBody>
      </p:sp>
      <p:pic>
        <p:nvPicPr>
          <p:cNvPr id="15" name="Elemento grafico 14" descr="Penna con riempimento a tinta unita">
            <a:extLst>
              <a:ext uri="{FF2B5EF4-FFF2-40B4-BE49-F238E27FC236}">
                <a16:creationId xmlns:a16="http://schemas.microsoft.com/office/drawing/2014/main" id="{6729B5E2-F901-D095-E608-A87BF5B48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255" y="11198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4471E-5766-8780-4197-842767D7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24ECA23B-C22D-7576-86BD-82019B0E27A7}"/>
              </a:ext>
            </a:extLst>
          </p:cNvPr>
          <p:cNvGrpSpPr/>
          <p:nvPr/>
        </p:nvGrpSpPr>
        <p:grpSpPr>
          <a:xfrm>
            <a:off x="1455450" y="278039"/>
            <a:ext cx="7846828" cy="840671"/>
            <a:chOff x="1381125" y="19050"/>
            <a:chExt cx="7762875" cy="1124013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75D6F09B-C918-4AD1-46E0-02877DF101E3}"/>
                </a:ext>
              </a:extLst>
            </p:cNvPr>
            <p:cNvSpPr/>
            <p:nvPr/>
          </p:nvSpPr>
          <p:spPr>
            <a:xfrm>
              <a:off x="7458075" y="1133538"/>
              <a:ext cx="1685925" cy="9525"/>
            </a:xfrm>
            <a:custGeom>
              <a:avLst/>
              <a:gdLst/>
              <a:ahLst/>
              <a:cxnLst/>
              <a:rect l="l" t="t" r="r" b="b"/>
              <a:pathLst>
                <a:path w="1685925" h="9525">
                  <a:moveTo>
                    <a:pt x="0" y="9525"/>
                  </a:moveTo>
                  <a:lnTo>
                    <a:pt x="1685925" y="9525"/>
                  </a:lnTo>
                  <a:lnTo>
                    <a:pt x="1685925" y="0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1E64DB2-E179-4B6A-ECDF-A40BDE5AE7E6}"/>
                </a:ext>
              </a:extLst>
            </p:cNvPr>
            <p:cNvSpPr/>
            <p:nvPr/>
          </p:nvSpPr>
          <p:spPr>
            <a:xfrm>
              <a:off x="1381125" y="19050"/>
              <a:ext cx="6076950" cy="504904"/>
            </a:xfrm>
            <a:custGeom>
              <a:avLst/>
              <a:gdLst/>
              <a:ahLst/>
              <a:cxnLst/>
              <a:rect l="l" t="t" r="r" b="b"/>
              <a:pathLst>
                <a:path w="6076950" h="962025">
                  <a:moveTo>
                    <a:pt x="6076950" y="0"/>
                  </a:moveTo>
                  <a:lnTo>
                    <a:pt x="0" y="0"/>
                  </a:lnTo>
                  <a:lnTo>
                    <a:pt x="0" y="962025"/>
                  </a:lnTo>
                  <a:lnTo>
                    <a:pt x="6076950" y="962025"/>
                  </a:lnTo>
                  <a:lnTo>
                    <a:pt x="60769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F198B5B-633B-8E0A-86AE-5723995E0B68}"/>
                </a:ext>
              </a:extLst>
            </p:cNvPr>
            <p:cNvSpPr/>
            <p:nvPr/>
          </p:nvSpPr>
          <p:spPr>
            <a:xfrm>
              <a:off x="1472692" y="484886"/>
              <a:ext cx="2748280" cy="323850"/>
            </a:xfrm>
            <a:custGeom>
              <a:avLst/>
              <a:gdLst/>
              <a:ahLst/>
              <a:cxnLst/>
              <a:rect l="l" t="t" r="r" b="b"/>
              <a:pathLst>
                <a:path w="2748279" h="323850">
                  <a:moveTo>
                    <a:pt x="2748026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2748026" y="323850"/>
                  </a:lnTo>
                  <a:lnTo>
                    <a:pt x="2748026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C4F0C580-717C-A69B-4077-2C14568513EF}"/>
              </a:ext>
            </a:extLst>
          </p:cNvPr>
          <p:cNvSpPr txBox="1"/>
          <p:nvPr/>
        </p:nvSpPr>
        <p:spPr>
          <a:xfrm>
            <a:off x="8928100" y="4837429"/>
            <a:ext cx="9271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50" dirty="0">
                <a:solidFill>
                  <a:srgbClr val="1D1D1B"/>
                </a:solidFill>
                <a:latin typeface="Cambria"/>
                <a:cs typeface="Cambria"/>
              </a:rPr>
              <a:t>4</a:t>
            </a:r>
            <a:endParaRPr sz="950">
              <a:latin typeface="Cambria"/>
              <a:cs typeface="Cambri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01AFCF9-4065-5179-B735-8CE944455BF8}"/>
              </a:ext>
            </a:extLst>
          </p:cNvPr>
          <p:cNvSpPr txBox="1"/>
          <p:nvPr/>
        </p:nvSpPr>
        <p:spPr>
          <a:xfrm>
            <a:off x="1370389" y="263179"/>
            <a:ext cx="6076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215265" algn="ctr">
              <a:lnSpc>
                <a:spcPct val="100000"/>
              </a:lnSpc>
              <a:spcBef>
                <a:spcPts val="100"/>
              </a:spcBef>
            </a:pPr>
            <a:r>
              <a:rPr lang="it-IT" sz="2800" b="1" spc="-25" dirty="0">
                <a:latin typeface="+mj-lt"/>
                <a:ea typeface="+mj-ea"/>
                <a:cs typeface="+mj-cs"/>
              </a:rPr>
              <a:t>LEARNING JOURNAL: IL VERBALE</a:t>
            </a:r>
            <a:endParaRPr sz="2800" b="1" spc="-25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84040703-1773-2D7F-6D50-B787AD3CD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795981"/>
              </p:ext>
            </p:extLst>
          </p:nvPr>
        </p:nvGraphicFramePr>
        <p:xfrm>
          <a:off x="520996" y="988830"/>
          <a:ext cx="8016422" cy="3891491"/>
        </p:xfrm>
        <a:graphic>
          <a:graphicData uri="http://schemas.openxmlformats.org/drawingml/2006/table">
            <a:tbl>
              <a:tblPr firstRow="1" bandRow="1">
                <a:tableStyleId>{D380D62C-DCBE-4EE4-AB29-B99DC07497FC}</a:tableStyleId>
              </a:tblPr>
              <a:tblGrid>
                <a:gridCol w="4069111">
                  <a:extLst>
                    <a:ext uri="{9D8B030D-6E8A-4147-A177-3AD203B41FA5}">
                      <a16:colId xmlns:a16="http://schemas.microsoft.com/office/drawing/2014/main" val="3609272553"/>
                    </a:ext>
                  </a:extLst>
                </a:gridCol>
                <a:gridCol w="3947311">
                  <a:extLst>
                    <a:ext uri="{9D8B030D-6E8A-4147-A177-3AD203B41FA5}">
                      <a16:colId xmlns:a16="http://schemas.microsoft.com/office/drawing/2014/main" val="716132552"/>
                    </a:ext>
                  </a:extLst>
                </a:gridCol>
              </a:tblGrid>
              <a:tr h="686566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CONTENUTI DELL’INCONTRO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STRUMENTI FORNITI / ATTIVITA’ SVOLTE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982732"/>
                  </a:ext>
                </a:extLst>
              </a:tr>
              <a:tr h="64098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30603"/>
                  </a:ext>
                </a:extLst>
              </a:tr>
              <a:tr h="64098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896428"/>
                  </a:ext>
                </a:extLst>
              </a:tr>
              <a:tr h="64098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51676"/>
                  </a:ext>
                </a:extLst>
              </a:tr>
              <a:tr h="64098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363294"/>
                  </a:ext>
                </a:extLst>
              </a:tr>
              <a:tr h="64098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508096"/>
                  </a:ext>
                </a:extLst>
              </a:tr>
            </a:tbl>
          </a:graphicData>
        </a:graphic>
      </p:graphicFrame>
      <p:pic>
        <p:nvPicPr>
          <p:cNvPr id="13" name="Elemento grafico 12" descr="Penna con riempimento a tinta unita">
            <a:extLst>
              <a:ext uri="{FF2B5EF4-FFF2-40B4-BE49-F238E27FC236}">
                <a16:creationId xmlns:a16="http://schemas.microsoft.com/office/drawing/2014/main" id="{F4DE8D32-379A-C4C5-072F-4FB14C65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6948" y="71203"/>
            <a:ext cx="837421" cy="8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4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84D04-FE6A-27BD-20AB-DB7A2B564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323D0CD-EBF4-A98F-F4BC-9803C866A6C8}"/>
              </a:ext>
            </a:extLst>
          </p:cNvPr>
          <p:cNvGrpSpPr/>
          <p:nvPr/>
        </p:nvGrpSpPr>
        <p:grpSpPr>
          <a:xfrm>
            <a:off x="1381125" y="1"/>
            <a:ext cx="7762875" cy="666812"/>
            <a:chOff x="1381125" y="476251"/>
            <a:chExt cx="7762875" cy="666812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98CC8729-540C-5780-A375-DE95BD2F64C8}"/>
                </a:ext>
              </a:extLst>
            </p:cNvPr>
            <p:cNvSpPr/>
            <p:nvPr/>
          </p:nvSpPr>
          <p:spPr>
            <a:xfrm>
              <a:off x="7458075" y="1133538"/>
              <a:ext cx="1685925" cy="9525"/>
            </a:xfrm>
            <a:custGeom>
              <a:avLst/>
              <a:gdLst/>
              <a:ahLst/>
              <a:cxnLst/>
              <a:rect l="l" t="t" r="r" b="b"/>
              <a:pathLst>
                <a:path w="1685925" h="9525">
                  <a:moveTo>
                    <a:pt x="0" y="9525"/>
                  </a:moveTo>
                  <a:lnTo>
                    <a:pt x="1685925" y="9525"/>
                  </a:lnTo>
                  <a:lnTo>
                    <a:pt x="1685925" y="0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FEE78EB-EAFB-0948-89EB-F05039D968B7}"/>
                </a:ext>
              </a:extLst>
            </p:cNvPr>
            <p:cNvSpPr/>
            <p:nvPr/>
          </p:nvSpPr>
          <p:spPr>
            <a:xfrm>
              <a:off x="1381125" y="476251"/>
              <a:ext cx="6076950" cy="628716"/>
            </a:xfrm>
            <a:custGeom>
              <a:avLst/>
              <a:gdLst/>
              <a:ahLst/>
              <a:cxnLst/>
              <a:rect l="l" t="t" r="r" b="b"/>
              <a:pathLst>
                <a:path w="6076950" h="962025">
                  <a:moveTo>
                    <a:pt x="6076950" y="0"/>
                  </a:moveTo>
                  <a:lnTo>
                    <a:pt x="0" y="0"/>
                  </a:lnTo>
                  <a:lnTo>
                    <a:pt x="0" y="962025"/>
                  </a:lnTo>
                  <a:lnTo>
                    <a:pt x="6076950" y="962025"/>
                  </a:lnTo>
                  <a:lnTo>
                    <a:pt x="60769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E18D681-63AA-548A-464A-FEAA107F477B}"/>
                </a:ext>
              </a:extLst>
            </p:cNvPr>
            <p:cNvSpPr/>
            <p:nvPr/>
          </p:nvSpPr>
          <p:spPr>
            <a:xfrm>
              <a:off x="1472692" y="484886"/>
              <a:ext cx="2748280" cy="323850"/>
            </a:xfrm>
            <a:custGeom>
              <a:avLst/>
              <a:gdLst/>
              <a:ahLst/>
              <a:cxnLst/>
              <a:rect l="l" t="t" r="r" b="b"/>
              <a:pathLst>
                <a:path w="2748279" h="323850">
                  <a:moveTo>
                    <a:pt x="2748026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2748026" y="323850"/>
                  </a:lnTo>
                  <a:lnTo>
                    <a:pt x="2748026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6186D5E2-2DA1-80E4-39E8-ACDF6DBDBFC0}"/>
              </a:ext>
            </a:extLst>
          </p:cNvPr>
          <p:cNvSpPr txBox="1"/>
          <p:nvPr/>
        </p:nvSpPr>
        <p:spPr>
          <a:xfrm>
            <a:off x="8928100" y="4837429"/>
            <a:ext cx="9271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50" dirty="0">
                <a:solidFill>
                  <a:srgbClr val="1D1D1B"/>
                </a:solidFill>
                <a:latin typeface="Cambria"/>
                <a:cs typeface="Cambria"/>
              </a:rPr>
              <a:t>4</a:t>
            </a:r>
            <a:endParaRPr sz="950">
              <a:latin typeface="Cambria"/>
              <a:cs typeface="Cambria"/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88B4051C-5509-C8F8-D63D-2EDEC4975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46560"/>
              </p:ext>
            </p:extLst>
          </p:nvPr>
        </p:nvGraphicFramePr>
        <p:xfrm>
          <a:off x="615635" y="818181"/>
          <a:ext cx="7467478" cy="4019247"/>
        </p:xfrm>
        <a:graphic>
          <a:graphicData uri="http://schemas.openxmlformats.org/drawingml/2006/table">
            <a:tbl>
              <a:tblPr firstRow="1" bandRow="1">
                <a:tableStyleId>{D380D62C-DCBE-4EE4-AB29-B99DC07497FC}</a:tableStyleId>
              </a:tblPr>
              <a:tblGrid>
                <a:gridCol w="3733739">
                  <a:extLst>
                    <a:ext uri="{9D8B030D-6E8A-4147-A177-3AD203B41FA5}">
                      <a16:colId xmlns:a16="http://schemas.microsoft.com/office/drawing/2014/main" val="3609272553"/>
                    </a:ext>
                  </a:extLst>
                </a:gridCol>
                <a:gridCol w="3733739">
                  <a:extLst>
                    <a:ext uri="{9D8B030D-6E8A-4147-A177-3AD203B41FA5}">
                      <a16:colId xmlns:a16="http://schemas.microsoft.com/office/drawing/2014/main" val="2289405081"/>
                    </a:ext>
                  </a:extLst>
                </a:gridCol>
              </a:tblGrid>
              <a:tr h="906982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CONSIDERAZIONI PERSONALI SULL’INCONTRO (cosa mi ha interessato di più, cosa non mi ha convinto e perché)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STATI D’ANIMO, ATTEGGIAMENTI e COMPORTAMENTI (come ho lavorato / partecipato / ascoltato)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982732"/>
                  </a:ext>
                </a:extLst>
              </a:tr>
              <a:tr h="62245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30603"/>
                  </a:ext>
                </a:extLst>
              </a:tr>
              <a:tr h="62245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896428"/>
                  </a:ext>
                </a:extLst>
              </a:tr>
              <a:tr h="62245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51676"/>
                  </a:ext>
                </a:extLst>
              </a:tr>
              <a:tr h="622453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363294"/>
                  </a:ext>
                </a:extLst>
              </a:tr>
              <a:tr h="62245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508096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382BAB-2164-B82B-975E-46EF4961E9AF}"/>
              </a:ext>
            </a:extLst>
          </p:cNvPr>
          <p:cNvSpPr txBox="1"/>
          <p:nvPr/>
        </p:nvSpPr>
        <p:spPr>
          <a:xfrm>
            <a:off x="1512970" y="52749"/>
            <a:ext cx="6289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spc="-25" dirty="0">
                <a:latin typeface="+mj-lt"/>
                <a:ea typeface="+mj-ea"/>
                <a:cs typeface="+mj-cs"/>
              </a:rPr>
              <a:t>LEARNING JOURNAL: DOMANDE GUIDA</a:t>
            </a:r>
          </a:p>
        </p:txBody>
      </p:sp>
      <p:pic>
        <p:nvPicPr>
          <p:cNvPr id="10" name="Elemento grafico 9" descr="Penna con riempimento a tinta unita">
            <a:extLst>
              <a:ext uri="{FF2B5EF4-FFF2-40B4-BE49-F238E27FC236}">
                <a16:creationId xmlns:a16="http://schemas.microsoft.com/office/drawing/2014/main" id="{8F60EBE8-B16D-1DD4-D106-8672150FB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6488" y="19527"/>
            <a:ext cx="781073" cy="7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0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6BB1-0448-A7B1-3582-80D564EA4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3F61DEEB-5082-600F-5E90-9545E5F288EE}"/>
              </a:ext>
            </a:extLst>
          </p:cNvPr>
          <p:cNvGrpSpPr/>
          <p:nvPr/>
        </p:nvGrpSpPr>
        <p:grpSpPr>
          <a:xfrm>
            <a:off x="1381125" y="118720"/>
            <a:ext cx="7762875" cy="694231"/>
            <a:chOff x="1381125" y="484886"/>
            <a:chExt cx="7762875" cy="694231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ECB3C16-55ED-000D-E359-39D1A3FDDC37}"/>
                </a:ext>
              </a:extLst>
            </p:cNvPr>
            <p:cNvSpPr/>
            <p:nvPr/>
          </p:nvSpPr>
          <p:spPr>
            <a:xfrm>
              <a:off x="7458075" y="1133538"/>
              <a:ext cx="1685925" cy="9525"/>
            </a:xfrm>
            <a:custGeom>
              <a:avLst/>
              <a:gdLst/>
              <a:ahLst/>
              <a:cxnLst/>
              <a:rect l="l" t="t" r="r" b="b"/>
              <a:pathLst>
                <a:path w="1685925" h="9525">
                  <a:moveTo>
                    <a:pt x="0" y="9525"/>
                  </a:moveTo>
                  <a:lnTo>
                    <a:pt x="1685925" y="9525"/>
                  </a:lnTo>
                  <a:lnTo>
                    <a:pt x="1685925" y="0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1A338711-588D-A97E-FC51-12BC73996961}"/>
                </a:ext>
              </a:extLst>
            </p:cNvPr>
            <p:cNvSpPr/>
            <p:nvPr/>
          </p:nvSpPr>
          <p:spPr>
            <a:xfrm>
              <a:off x="1381125" y="668591"/>
              <a:ext cx="6076950" cy="510526"/>
            </a:xfrm>
            <a:custGeom>
              <a:avLst/>
              <a:gdLst/>
              <a:ahLst/>
              <a:cxnLst/>
              <a:rect l="l" t="t" r="r" b="b"/>
              <a:pathLst>
                <a:path w="6076950" h="962025">
                  <a:moveTo>
                    <a:pt x="6076950" y="0"/>
                  </a:moveTo>
                  <a:lnTo>
                    <a:pt x="0" y="0"/>
                  </a:lnTo>
                  <a:lnTo>
                    <a:pt x="0" y="962025"/>
                  </a:lnTo>
                  <a:lnTo>
                    <a:pt x="6076950" y="962025"/>
                  </a:lnTo>
                  <a:lnTo>
                    <a:pt x="60769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2198EDF0-0CFB-A6EF-F164-DA8611A3E7E9}"/>
                </a:ext>
              </a:extLst>
            </p:cNvPr>
            <p:cNvSpPr/>
            <p:nvPr/>
          </p:nvSpPr>
          <p:spPr>
            <a:xfrm>
              <a:off x="1472692" y="484886"/>
              <a:ext cx="2748280" cy="323850"/>
            </a:xfrm>
            <a:custGeom>
              <a:avLst/>
              <a:gdLst/>
              <a:ahLst/>
              <a:cxnLst/>
              <a:rect l="l" t="t" r="r" b="b"/>
              <a:pathLst>
                <a:path w="2748279" h="323850">
                  <a:moveTo>
                    <a:pt x="2748026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2748026" y="323850"/>
                  </a:lnTo>
                  <a:lnTo>
                    <a:pt x="2748026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C969A14E-131E-D717-4089-3FA164DB6281}"/>
              </a:ext>
            </a:extLst>
          </p:cNvPr>
          <p:cNvSpPr txBox="1"/>
          <p:nvPr/>
        </p:nvSpPr>
        <p:spPr>
          <a:xfrm>
            <a:off x="8928100" y="4837429"/>
            <a:ext cx="9271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50" dirty="0">
                <a:solidFill>
                  <a:srgbClr val="1D1D1B"/>
                </a:solidFill>
                <a:latin typeface="Cambria"/>
                <a:cs typeface="Cambria"/>
              </a:rPr>
              <a:t>4</a:t>
            </a:r>
            <a:endParaRPr sz="950">
              <a:latin typeface="Cambria"/>
              <a:cs typeface="Cambri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589607B-1FF4-47C6-B0EE-B7FCCC694A7D}"/>
              </a:ext>
            </a:extLst>
          </p:cNvPr>
          <p:cNvSpPr txBox="1"/>
          <p:nvPr/>
        </p:nvSpPr>
        <p:spPr>
          <a:xfrm>
            <a:off x="1289559" y="298322"/>
            <a:ext cx="63817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marR="215265" algn="ctr">
              <a:lnSpc>
                <a:spcPct val="100000"/>
              </a:lnSpc>
              <a:spcBef>
                <a:spcPts val="100"/>
              </a:spcBef>
            </a:pPr>
            <a:r>
              <a:rPr lang="it-IT" sz="2800" b="1" spc="-25" dirty="0">
                <a:latin typeface="+mj-lt"/>
                <a:ea typeface="+mj-ea"/>
                <a:cs typeface="+mj-cs"/>
              </a:rPr>
              <a:t>LJ: VALUTAZIONI E PIANO D’AZIONE</a:t>
            </a:r>
            <a:endParaRPr sz="2800" b="1" spc="-25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Elemento grafico 8" descr="Penna con riempimento a tinta unita">
            <a:extLst>
              <a:ext uri="{FF2B5EF4-FFF2-40B4-BE49-F238E27FC236}">
                <a16:creationId xmlns:a16="http://schemas.microsoft.com/office/drawing/2014/main" id="{D76BAD3C-F97F-6320-2BA9-773D2E256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6410" y="8636"/>
            <a:ext cx="914400" cy="914400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6C6FCF4-8AEC-5689-E49C-6BAF14E28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51814"/>
              </p:ext>
            </p:extLst>
          </p:nvPr>
        </p:nvGraphicFramePr>
        <p:xfrm>
          <a:off x="660905" y="956503"/>
          <a:ext cx="7659230" cy="3667060"/>
        </p:xfrm>
        <a:graphic>
          <a:graphicData uri="http://schemas.openxmlformats.org/drawingml/2006/table">
            <a:tbl>
              <a:tblPr firstRow="1" bandRow="1">
                <a:tableStyleId>{D380D62C-DCBE-4EE4-AB29-B99DC07497FC}</a:tableStyleId>
              </a:tblPr>
              <a:tblGrid>
                <a:gridCol w="7659230">
                  <a:extLst>
                    <a:ext uri="{9D8B030D-6E8A-4147-A177-3AD203B41FA5}">
                      <a16:colId xmlns:a16="http://schemas.microsoft.com/office/drawing/2014/main" val="459039914"/>
                    </a:ext>
                  </a:extLst>
                </a:gridCol>
              </a:tblGrid>
              <a:tr h="64697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COME HO INTENZIONE DI INSERIRE CIO’ CHE HO APPRESO NELLA MIA ATTIVITA’ DI DOCENTE? CHE DIFFICOLTA’ POTREI INCONTRARE  NEL FARLO?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42208"/>
                  </a:ext>
                </a:extLst>
              </a:tr>
              <a:tr h="604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575301"/>
                  </a:ext>
                </a:extLst>
              </a:tr>
              <a:tr h="604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59620"/>
                  </a:ext>
                </a:extLst>
              </a:tr>
              <a:tr h="604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013025"/>
                  </a:ext>
                </a:extLst>
              </a:tr>
              <a:tr h="604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280557"/>
                  </a:ext>
                </a:extLst>
              </a:tr>
              <a:tr h="6040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898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855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0650" y="142875"/>
            <a:ext cx="7753350" cy="1000760"/>
            <a:chOff x="1390650" y="142875"/>
            <a:chExt cx="7753350" cy="1000760"/>
          </a:xfrm>
        </p:grpSpPr>
        <p:sp>
          <p:nvSpPr>
            <p:cNvPr id="3" name="object 3"/>
            <p:cNvSpPr/>
            <p:nvPr/>
          </p:nvSpPr>
          <p:spPr>
            <a:xfrm>
              <a:off x="7753350" y="1133538"/>
              <a:ext cx="1390650" cy="9525"/>
            </a:xfrm>
            <a:custGeom>
              <a:avLst/>
              <a:gdLst/>
              <a:ahLst/>
              <a:cxnLst/>
              <a:rect l="l" t="t" r="r" b="b"/>
              <a:pathLst>
                <a:path w="1390650" h="9525">
                  <a:moveTo>
                    <a:pt x="0" y="9525"/>
                  </a:moveTo>
                  <a:lnTo>
                    <a:pt x="1390650" y="9525"/>
                  </a:lnTo>
                  <a:lnTo>
                    <a:pt x="1390650" y="0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0650" y="152400"/>
              <a:ext cx="6096000" cy="628650"/>
            </a:xfrm>
            <a:custGeom>
              <a:avLst/>
              <a:gdLst/>
              <a:ahLst/>
              <a:cxnLst/>
              <a:rect l="l" t="t" r="r" b="b"/>
              <a:pathLst>
                <a:path w="6096000" h="628650">
                  <a:moveTo>
                    <a:pt x="6096000" y="0"/>
                  </a:moveTo>
                  <a:lnTo>
                    <a:pt x="0" y="0"/>
                  </a:lnTo>
                  <a:lnTo>
                    <a:pt x="0" y="628650"/>
                  </a:lnTo>
                  <a:lnTo>
                    <a:pt x="6096000" y="62865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84884" y="142875"/>
              <a:ext cx="2748280" cy="323850"/>
            </a:xfrm>
            <a:custGeom>
              <a:avLst/>
              <a:gdLst/>
              <a:ahLst/>
              <a:cxnLst/>
              <a:rect l="l" t="t" r="r" b="b"/>
              <a:pathLst>
                <a:path w="2748279" h="323850">
                  <a:moveTo>
                    <a:pt x="2747899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2747899" y="323850"/>
                  </a:lnTo>
                  <a:lnTo>
                    <a:pt x="2747899" y="0"/>
                  </a:lnTo>
                  <a:close/>
                </a:path>
              </a:pathLst>
            </a:custGeom>
            <a:solidFill>
              <a:srgbClr val="FF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937625" y="4837429"/>
            <a:ext cx="8318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50" dirty="0">
                <a:solidFill>
                  <a:srgbClr val="1D1D1B"/>
                </a:solidFill>
                <a:latin typeface="Cambria"/>
                <a:cs typeface="Cambria"/>
              </a:rPr>
              <a:t>7</a:t>
            </a:r>
            <a:endParaRPr sz="950">
              <a:latin typeface="Cambria"/>
              <a:cs typeface="Cambri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15034" y="52372"/>
            <a:ext cx="6071616" cy="72455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2800" b="1" spc="-25" dirty="0"/>
              <a:t>LEARNING JOURNAL</a:t>
            </a:r>
            <a:r>
              <a:rPr lang="it-IT" sz="2800" b="1" spc="-25" dirty="0"/>
              <a:t>: CONCLUSIONE </a:t>
            </a:r>
            <a:br>
              <a:rPr lang="it-IT" sz="2800" b="1" spc="-25" dirty="0"/>
            </a:br>
            <a:r>
              <a:rPr lang="it-IT" sz="1800" b="1" spc="-25" dirty="0"/>
              <a:t>(da compilare alla fine di ogni modulo)</a:t>
            </a:r>
            <a:endParaRPr sz="1800" b="1" spc="-25" dirty="0"/>
          </a:p>
        </p:txBody>
      </p:sp>
      <p:sp>
        <p:nvSpPr>
          <p:cNvPr id="14" name="object 14"/>
          <p:cNvSpPr txBox="1"/>
          <p:nvPr/>
        </p:nvSpPr>
        <p:spPr>
          <a:xfrm>
            <a:off x="1724025" y="935377"/>
            <a:ext cx="5695950" cy="1496179"/>
          </a:xfrm>
          <a:prstGeom prst="rect">
            <a:avLst/>
          </a:prstGeom>
          <a:solidFill>
            <a:srgbClr val="EED9AF"/>
          </a:solidFill>
        </p:spPr>
        <p:txBody>
          <a:bodyPr vert="horz" wrap="square" lIns="0" tIns="37465" rIns="0" bIns="0" rtlCol="0">
            <a:spAutoFit/>
          </a:bodyPr>
          <a:lstStyle/>
          <a:p>
            <a:pPr marL="204470" marR="798830" algn="just">
              <a:lnSpc>
                <a:spcPct val="100899"/>
              </a:lnSpc>
              <a:spcBef>
                <a:spcPts val="295"/>
              </a:spcBef>
            </a:pPr>
            <a:r>
              <a:rPr sz="1800" dirty="0">
                <a:latin typeface="Arial MT"/>
                <a:cs typeface="Arial MT"/>
              </a:rPr>
              <a:t>Docente: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…………………………………………</a:t>
            </a:r>
            <a:endParaRPr lang="it-IT" sz="1800" spc="-10" dirty="0">
              <a:latin typeface="Arial MT"/>
              <a:cs typeface="Arial MT"/>
            </a:endParaRPr>
          </a:p>
          <a:p>
            <a:pPr marL="204470" marR="798830" algn="just">
              <a:lnSpc>
                <a:spcPct val="100899"/>
              </a:lnSpc>
              <a:spcBef>
                <a:spcPts val="295"/>
              </a:spcBef>
            </a:pPr>
            <a:r>
              <a:rPr lang="it-IT" sz="1800" dirty="0">
                <a:latin typeface="Arial MT"/>
                <a:cs typeface="Arial MT"/>
              </a:rPr>
              <a:t>Modulo:…..</a:t>
            </a:r>
            <a:r>
              <a:rPr lang="it-IT" sz="1800" spc="-10" dirty="0">
                <a:latin typeface="Arial MT"/>
                <a:cs typeface="Arial MT"/>
              </a:rPr>
              <a:t>………………………………………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lang="it-IT" sz="1800" dirty="0">
                <a:latin typeface="Arial MT"/>
                <a:cs typeface="Arial MT"/>
              </a:rPr>
              <a:t>Periodo </a:t>
            </a:r>
            <a:r>
              <a:rPr sz="1800" dirty="0">
                <a:latin typeface="Arial MT"/>
                <a:cs typeface="Arial MT"/>
              </a:rPr>
              <a:t>di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 err="1">
                <a:latin typeface="Arial MT"/>
                <a:cs typeface="Arial MT"/>
              </a:rPr>
              <a:t>svolgimento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: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……..... </a:t>
            </a:r>
            <a:endParaRPr lang="it-IT" sz="1800" spc="-10" dirty="0">
              <a:latin typeface="Arial MT"/>
              <a:cs typeface="Arial MT"/>
            </a:endParaRPr>
          </a:p>
          <a:p>
            <a:pPr marL="204470" marR="798830">
              <a:lnSpc>
                <a:spcPct val="100899"/>
              </a:lnSpc>
              <a:spcBef>
                <a:spcPts val="295"/>
              </a:spcBef>
            </a:pPr>
            <a:r>
              <a:rPr sz="1800" dirty="0" err="1">
                <a:latin typeface="Arial MT"/>
                <a:cs typeface="Arial MT"/>
              </a:rPr>
              <a:t>Totale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di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 err="1">
                <a:latin typeface="Arial MT"/>
                <a:cs typeface="Arial MT"/>
              </a:rPr>
              <a:t>frequenza</a:t>
            </a:r>
            <a:r>
              <a:rPr sz="1800" dirty="0">
                <a:latin typeface="Arial MT"/>
                <a:cs typeface="Arial MT"/>
              </a:rPr>
              <a:t>:</a:t>
            </a:r>
            <a:r>
              <a:rPr lang="it-IT"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……</a:t>
            </a:r>
            <a:r>
              <a:rPr lang="it-IT" sz="1800" spc="-10" dirty="0">
                <a:latin typeface="Arial MT"/>
                <a:cs typeface="Arial MT"/>
              </a:rPr>
              <a:t>/</a:t>
            </a:r>
            <a:r>
              <a:rPr sz="1800" spc="-10" dirty="0">
                <a:latin typeface="Arial MT"/>
                <a:cs typeface="Arial MT"/>
              </a:rPr>
              <a:t>…. </a:t>
            </a:r>
            <a:br>
              <a:rPr lang="it-IT" sz="1800" spc="-10" dirty="0">
                <a:latin typeface="Arial MT"/>
                <a:cs typeface="Arial MT"/>
              </a:rPr>
            </a:br>
            <a:endParaRPr sz="18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6930" y="2585883"/>
            <a:ext cx="7417049" cy="22579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3981B9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70"/>
              </a:spcBef>
            </a:pPr>
            <a:r>
              <a:rPr lang="it-IT" b="1" spc="-10" dirty="0">
                <a:latin typeface="Arial"/>
                <a:cs typeface="Arial"/>
              </a:rPr>
              <a:t>CONSIDERAZIONI FINALI SUL MODULO E PROSPETTIVE FUTURE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800" dirty="0">
              <a:latin typeface="Arial"/>
              <a:cs typeface="Arial"/>
            </a:endParaRPr>
          </a:p>
          <a:p>
            <a:pPr marL="377190" marR="233679" indent="-285115">
              <a:lnSpc>
                <a:spcPct val="101000"/>
              </a:lnSpc>
              <a:buFont typeface="Courier New"/>
              <a:buChar char="o"/>
              <a:tabLst>
                <a:tab pos="378460" algn="l"/>
              </a:tabLst>
            </a:pPr>
            <a:r>
              <a:rPr sz="1800" dirty="0">
                <a:latin typeface="Arial"/>
                <a:cs typeface="Arial"/>
              </a:rPr>
              <a:t>I</a:t>
            </a:r>
            <a:r>
              <a:rPr lang="it-IT" dirty="0" err="1">
                <a:latin typeface="Arial MT"/>
                <a:cs typeface="Arial"/>
              </a:rPr>
              <a:t>n</a:t>
            </a:r>
            <a:r>
              <a:rPr lang="it-IT" dirty="0">
                <a:latin typeface="Arial MT"/>
                <a:cs typeface="Arial"/>
              </a:rPr>
              <a:t> definitiva, il </a:t>
            </a:r>
            <a:r>
              <a:rPr sz="1800" dirty="0" err="1">
                <a:latin typeface="Arial MT"/>
                <a:cs typeface="Arial MT"/>
              </a:rPr>
              <a:t>corso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 err="1">
                <a:latin typeface="Arial MT"/>
                <a:cs typeface="Arial MT"/>
              </a:rPr>
              <a:t>suscitato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il </a:t>
            </a:r>
            <a:r>
              <a:rPr sz="1800" dirty="0" err="1">
                <a:latin typeface="Arial MT"/>
                <a:cs typeface="Arial MT"/>
              </a:rPr>
              <a:t>mio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interesse</a:t>
            </a:r>
            <a:r>
              <a:rPr lang="it-IT" sz="1800" spc="-10" dirty="0">
                <a:latin typeface="Arial MT"/>
                <a:cs typeface="Arial MT"/>
              </a:rPr>
              <a:t> e ha risposto alle mie aspettative?</a:t>
            </a:r>
            <a:endParaRPr sz="1800" dirty="0">
              <a:latin typeface="Arial MT"/>
              <a:cs typeface="Arial MT"/>
            </a:endParaRPr>
          </a:p>
          <a:p>
            <a:pPr marL="433705" marR="582295" indent="-341630">
              <a:lnSpc>
                <a:spcPct val="99100"/>
              </a:lnSpc>
              <a:spcBef>
                <a:spcPts val="40"/>
              </a:spcBef>
              <a:buFont typeface="Courier New"/>
              <a:buChar char="o"/>
              <a:tabLst>
                <a:tab pos="435609" algn="l"/>
              </a:tabLst>
            </a:pPr>
            <a:r>
              <a:rPr sz="1800" dirty="0">
                <a:latin typeface="Arial MT"/>
                <a:cs typeface="Arial MT"/>
              </a:rPr>
              <a:t>Vorrei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avere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25" dirty="0" err="1">
                <a:latin typeface="Arial MT"/>
                <a:cs typeface="Arial MT"/>
              </a:rPr>
              <a:t>più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 err="1">
                <a:latin typeface="Arial MT"/>
                <a:cs typeface="Arial MT"/>
              </a:rPr>
              <a:t>conoscenze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a </a:t>
            </a:r>
            <a:r>
              <a:rPr sz="1800" spc="-10" dirty="0" err="1">
                <a:latin typeface="Arial MT"/>
                <a:cs typeface="Arial MT"/>
              </a:rPr>
              <a:t>riguardo</a:t>
            </a:r>
            <a:r>
              <a:rPr sz="1800" spc="-10" dirty="0">
                <a:latin typeface="Arial MT"/>
                <a:cs typeface="Arial MT"/>
              </a:rPr>
              <a:t>?</a:t>
            </a:r>
            <a:r>
              <a:rPr lang="it-IT" dirty="0">
                <a:latin typeface="Arial MT"/>
                <a:cs typeface="Arial MT"/>
              </a:rPr>
              <a:t> </a:t>
            </a:r>
            <a:r>
              <a:rPr sz="1800" spc="-10" dirty="0" err="1">
                <a:latin typeface="Arial MT"/>
                <a:cs typeface="Arial MT"/>
              </a:rPr>
              <a:t>Quali</a:t>
            </a:r>
            <a:r>
              <a:rPr sz="1800" spc="-10" dirty="0">
                <a:latin typeface="Arial MT"/>
                <a:cs typeface="Arial MT"/>
              </a:rPr>
              <a:t>?</a:t>
            </a:r>
            <a:r>
              <a:rPr lang="it-IT" sz="1800" spc="-10" dirty="0">
                <a:latin typeface="Arial MT"/>
                <a:cs typeface="Arial MT"/>
              </a:rPr>
              <a:t> Cosa vorrei approfondire? </a:t>
            </a:r>
            <a:endParaRPr lang="it-IT" spc="-10" dirty="0">
              <a:latin typeface="Arial MT"/>
              <a:cs typeface="Arial MT"/>
            </a:endParaRPr>
          </a:p>
          <a:p>
            <a:pPr marL="433705" marR="582295" indent="-341630">
              <a:lnSpc>
                <a:spcPct val="99100"/>
              </a:lnSpc>
              <a:spcBef>
                <a:spcPts val="40"/>
              </a:spcBef>
              <a:buFont typeface="Courier New"/>
              <a:buChar char="o"/>
              <a:tabLst>
                <a:tab pos="435609" algn="l"/>
              </a:tabLst>
            </a:pPr>
            <a:r>
              <a:rPr lang="it-IT" spc="-10" dirty="0">
                <a:latin typeface="Arial MT"/>
                <a:cs typeface="Arial MT"/>
              </a:rPr>
              <a:t>In cosa mi sento migliorato? In cosa mi percepisco ancora carente?</a:t>
            </a:r>
          </a:p>
        </p:txBody>
      </p:sp>
      <p:pic>
        <p:nvPicPr>
          <p:cNvPr id="16" name="Elemento grafico 15" descr="Penna con riempimento a tinta unita">
            <a:extLst>
              <a:ext uri="{FF2B5EF4-FFF2-40B4-BE49-F238E27FC236}">
                <a16:creationId xmlns:a16="http://schemas.microsoft.com/office/drawing/2014/main" id="{192C5D1F-3017-8688-B2CE-DFF444EFC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0623" y="156314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zione">
  <a:themeElements>
    <a:clrScheme name="Sezio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965</TotalTime>
  <Words>356</Words>
  <Application>Microsoft Macintosh PowerPoint</Application>
  <PresentationFormat>Presentazione su schermo (16:9)</PresentationFormat>
  <Paragraphs>36</Paragraphs>
  <Slides>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7" baseType="lpstr">
      <vt:lpstr>Courier New</vt:lpstr>
      <vt:lpstr>Poppins Medium</vt:lpstr>
      <vt:lpstr>Arial MT</vt:lpstr>
      <vt:lpstr>Calibri Light</vt:lpstr>
      <vt:lpstr>Arial</vt:lpstr>
      <vt:lpstr>Cambria</vt:lpstr>
      <vt:lpstr>Century Gothic</vt:lpstr>
      <vt:lpstr>Calibri</vt:lpstr>
      <vt:lpstr>Tema di Office</vt:lpstr>
      <vt:lpstr>LEARNING JOURNAL – DIARIO DI APPRENDIMENTO</vt:lpstr>
      <vt:lpstr>  -  Learning Journal (LJ) o Diario di apprendimento (DDA)   - Strumento metacognitivo  apprendimento consapevole, rafforzamento attività riflessiva, progressi consapevoli  - Si prende nota dei contenuti appresi, della azioni compiute, delle riflessioni / emozioni che li accompagnano, dei comportamenti che innescano i processi di apprendimento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LEARNING JOURNAL: CONCLUSIONE  (da compilare alla fine di ogni modulo)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“LE EMOZIONI PARLANO»  ANNO SCOLASTIC0 2023-2024  II ANNUALITÀ</dc:title>
  <dc:creator>Berizzi Giovanna</dc:creator>
  <cp:lastModifiedBy>Giulia Achler</cp:lastModifiedBy>
  <cp:revision>28</cp:revision>
  <dcterms:modified xsi:type="dcterms:W3CDTF">2025-01-16T09:30:35Z</dcterms:modified>
</cp:coreProperties>
</file>